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4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3A37-DABB-404D-89E4-AB55DA906822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CB69-D780-435B-B4FF-71B80F47FCC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3A37-DABB-404D-89E4-AB55DA906822}" type="datetimeFigureOut">
              <a:rPr lang="it-IT" smtClean="0"/>
              <a:t>18/05/20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2CB69-D780-435B-B4FF-71B80F47FCC9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rogettazione ufficio - progetto ufficio - mobili per uff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4" y="778578"/>
            <a:ext cx="9109474" cy="45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edermobili, Portfoli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4811" r="49373" b="83634"/>
          <a:stretch>
            <a:fillRect/>
          </a:stretch>
        </p:blipFill>
        <p:spPr bwMode="auto">
          <a:xfrm>
            <a:off x="164465" y="5333365"/>
            <a:ext cx="5085715" cy="151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sApp Image 2020-05-11 at 18.04.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248" y="1585663"/>
            <a:ext cx="2780908" cy="278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915" y="4366260"/>
            <a:ext cx="7146925" cy="24853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1594" y="591909"/>
            <a:ext cx="11668812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COMMERCIO AL DETTAGLIO di Arredamento</a:t>
            </a:r>
          </a:p>
          <a:p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Premesse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Picture 2" descr="Federmobili, Portfol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4811" r="49373" b="83634"/>
          <a:stretch>
            <a:fillRect/>
          </a:stretch>
        </p:blipFill>
        <p:spPr bwMode="auto">
          <a:xfrm>
            <a:off x="10157260" y="165842"/>
            <a:ext cx="1773146" cy="5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260" y="695335"/>
            <a:ext cx="1773146" cy="616828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95935" y="1191842"/>
            <a:ext cx="11158855" cy="5447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it-IT" altLang="en-US" dirty="0"/>
          </a:p>
          <a:p>
            <a:endParaRPr lang="it-IT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655955" indent="-631190"/>
            <a:r>
              <a:rPr lang="it-IT" sz="3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1.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	Ferma restando l'osservanza delle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disposizioni di carattere generale adottate a livello nazionale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in materia di:</a:t>
            </a:r>
          </a:p>
          <a:p>
            <a:pPr marL="655955" indent="-631190"/>
            <a:endParaRPr lang="it-IT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992505" indent="-363855"/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1.1  misure di p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revenzione igienico sanitarie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 valide per tutta la popolazione</a:t>
            </a:r>
          </a:p>
          <a:p>
            <a:pPr marL="992505" indent="-363855"/>
            <a:endParaRPr lang="it-IT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992505" indent="-363855"/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1.2	misure di contenimento del contagio per lo svolgimento in sicurezza delle attività produttive industriali e commerciali previste dal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protocollo condiviso di regolamentazione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per il contrasto e il contenimento della diffusione del virus covid-19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negli ambienti di lavoro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sottoscritto il 24 aprile 2020 fra il Governo e le parti sociali 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628015" indent="-628015"/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	si riportano nelle pagine a seguire le disposizioni previste dalle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linee guida per la riaperura delle attività di commercio al dettaglio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approvate dalla Conferenza delle Regioni e delle Provincie autonome.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  <a:p>
            <a:pPr marL="641985" indent="-631190"/>
            <a:r>
              <a:rPr lang="it-IT" sz="3000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2.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	Segnaliamo che è necessario prendere visione anche delle disposizioni regionali e comunali emanate sulla base dei quadri normativi di cui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sym typeface="+mn-ea"/>
              </a:rPr>
              <a:t>allapremessa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1, in quanto potrebbero prevedere prescrizioni più ampie o restrittive.  In assenza di protocolli e linea guida regionali, trovano applicazione quelli adottati a livello nazionale.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8755" y="1462380"/>
            <a:ext cx="1125156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marL="586105" indent="-31813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Predisporre una adeguata informazione sulle misure di prevenzione.</a:t>
            </a:r>
          </a:p>
          <a:p>
            <a:pPr marL="586105" indent="-318135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86105" indent="-31813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Prevedere regole di accesso, in base alle caratteristiche dei singoli esercizi, in modo da evitare assembramenti e assicurare il mantenimento di almeno 1 metro di separazione tra i clienti. </a:t>
            </a:r>
          </a:p>
          <a:p>
            <a:pPr marL="586105" indent="-318135"/>
            <a:endParaRPr lang="it-IT" dirty="0"/>
          </a:p>
          <a:p>
            <a:pPr marL="586105" indent="-31813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Garantire un’ampia disponibilità e accessibilità a sistemi per l’igiene delle mani con soluzioni idro-alcoliche, promuovendone l’utilizzo frequente da parte dei clienti e degli operatori. </a:t>
            </a:r>
          </a:p>
          <a:p>
            <a:pPr marL="586105" indent="-318135"/>
            <a:endParaRPr lang="it-IT" dirty="0"/>
          </a:p>
          <a:p>
            <a:pPr marL="586105" indent="-31813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In caso di vendita di abbigliamento le disposizioni prevedono che dovranno essere messi a disposizione della clientela guanti monouso da utilizzare obbligatoriamente per scegliere in autonomia, toccandola, la merce. </a:t>
            </a:r>
          </a:p>
          <a:p>
            <a:pPr marL="586105" indent="-31813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FACOLTATIVO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: Anche se non espressamente previsto per i negozi di arredamento, l’utilizzo di guanti monouso sia  per gli operatori che per i clienti è preferibile. Nel caso in cui il cliente volesse sentire «al tatto» superfici o tessuti consigliamo di fare togliere il guanto e chiedere cortesemente al cliente di igienizzare le mani. Una volta che avrà finito provvederemo ad igienizzare le superfici toccate con un panno e del detergente igienizzante e chiederemo al cliente di tornare ad indossare i guanti</a:t>
            </a:r>
          </a:p>
          <a:p>
            <a:pPr marL="586105" indent="-318135"/>
            <a:endParaRPr lang="it-IT" dirty="0"/>
          </a:p>
          <a:p>
            <a:pPr marL="586105" indent="-31813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I clienti devono sempre indossare la mascherina, così come i lavoratori in tutte le occasioni di interazione con i clienti.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98755" y="382270"/>
            <a:ext cx="945324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COMMERCIO AL DETTAGLIO di Arredamento</a:t>
            </a: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  <a:sym typeface="+mn-ea"/>
              </a:rPr>
              <a:t>Linee di indirizzo per la riaperura delle attività di COMMERCIO AL DETTAGLIO</a:t>
            </a:r>
          </a:p>
          <a:p>
            <a:r>
              <a:rPr lang="it-IT" b="1" dirty="0">
                <a:solidFill>
                  <a:srgbClr val="FF0000"/>
                </a:solidFill>
                <a:sym typeface="+mn-ea"/>
              </a:rPr>
              <a:t>approvate dalla Conferenza delle Regioni e delle Provincie autonome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Federmobili, Portfol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4811" r="49373" b="83634"/>
          <a:stretch>
            <a:fillRect/>
          </a:stretch>
        </p:blipFill>
        <p:spPr bwMode="auto">
          <a:xfrm>
            <a:off x="10157260" y="165842"/>
            <a:ext cx="1773146" cy="5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260" y="695335"/>
            <a:ext cx="1773146" cy="6168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6235" y="2072005"/>
            <a:ext cx="11142980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8795" indent="-317500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L’addetto alla vendita deve procedere ad una frequente igiene delle mani con soluzioni idro-alcoliche (prima e dopo ogni scambio di documento o interazione avuta con il cliente). </a:t>
            </a:r>
          </a:p>
          <a:p>
            <a:pPr marL="518795" indent="-317500"/>
            <a:endParaRPr lang="it-IT" dirty="0"/>
          </a:p>
          <a:p>
            <a:pPr marL="518795" indent="-317500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Assicurare la pulizia e la disinfezione quotidiana delle aree comuni. </a:t>
            </a:r>
          </a:p>
          <a:p>
            <a:pPr marL="518795" indent="-317500"/>
            <a:endParaRPr lang="it-IT" dirty="0"/>
          </a:p>
          <a:p>
            <a:pPr marL="518795" indent="-317500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Favorire il ricambio d’aria negli ambienti interni ed escludere totalmente, per gli impianti di condizionamento, la funzione di ricircolo dell’aria. </a:t>
            </a:r>
          </a:p>
          <a:p>
            <a:pPr marL="518795" indent="-317500"/>
            <a:endParaRPr lang="it-IT" dirty="0"/>
          </a:p>
          <a:p>
            <a:pPr marL="518795" indent="-317500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La postazione dedicata alla cassa può essere dotata di barriere fisiche (es. schermi); in alternativa il personale deve indossare la mascherina e avere a disposizione gel igienizzante per le mani. In ogni caso, favorire modalità di pagamento elettroniche</a:t>
            </a:r>
          </a:p>
        </p:txBody>
      </p:sp>
      <p:pic>
        <p:nvPicPr>
          <p:cNvPr id="6" name="Picture 2" descr="Federmobili, Portfol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4811" r="49373" b="83634"/>
          <a:stretch>
            <a:fillRect/>
          </a:stretch>
        </p:blipFill>
        <p:spPr bwMode="auto">
          <a:xfrm>
            <a:off x="10157260" y="126277"/>
            <a:ext cx="1773146" cy="5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260" y="655770"/>
            <a:ext cx="1773146" cy="616828"/>
          </a:xfrm>
          <a:prstGeom prst="rect">
            <a:avLst/>
          </a:prstGeom>
        </p:spPr>
      </p:pic>
      <p:sp>
        <p:nvSpPr>
          <p:cNvPr id="2" name="Rettangolo 4"/>
          <p:cNvSpPr/>
          <p:nvPr/>
        </p:nvSpPr>
        <p:spPr>
          <a:xfrm>
            <a:off x="212725" y="318770"/>
            <a:ext cx="945324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COMMERCIO AL DETTAGLIO di Arredamento</a:t>
            </a: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i="1" dirty="0">
                <a:solidFill>
                  <a:srgbClr val="FF0000"/>
                </a:solidFill>
                <a:sym typeface="+mn-ea"/>
              </a:rPr>
              <a:t>(segue) </a:t>
            </a:r>
            <a:r>
              <a:rPr lang="it-IT" b="1" dirty="0">
                <a:solidFill>
                  <a:srgbClr val="FF0000"/>
                </a:solidFill>
                <a:sym typeface="+mn-ea"/>
              </a:rPr>
              <a:t>Linee di indirizzo per la riaperura delle attività di COMMERCIO AL DETTAGLIO</a:t>
            </a:r>
          </a:p>
          <a:p>
            <a:r>
              <a:rPr lang="it-IT" b="1" dirty="0">
                <a:solidFill>
                  <a:srgbClr val="FF0000"/>
                </a:solidFill>
                <a:sym typeface="+mn-ea"/>
              </a:rPr>
              <a:t>approvate dalla Conferenza delle Regioni e delle Provincie autonome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33045" y="1438275"/>
            <a:ext cx="1129855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u="sng" dirty="0">
                <a:solidFill>
                  <a:schemeClr val="accent1">
                    <a:lumMod val="75000"/>
                  </a:schemeClr>
                </a:solidFill>
              </a:rPr>
              <a:t>Segnaliamo che sarebbe bene osservare anche le presenti indicazioni che si applicano al settore degli uffici, pubblici e privati, degli studi professionali e dei servizi amministrativi che prevedono accesso del pubblico</a:t>
            </a:r>
            <a:r>
              <a:rPr lang="it-IT" dirty="0"/>
              <a:t>. </a:t>
            </a:r>
          </a:p>
          <a:p>
            <a:endParaRPr lang="it-IT" dirty="0"/>
          </a:p>
          <a:p>
            <a:pPr marL="596265" indent="-31686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Promuovere il contatto con i clienti, laddove possibile, tramite modalità di collegamento a distanza e soluzioni innovative tecnologiche. </a:t>
            </a:r>
          </a:p>
          <a:p>
            <a:pPr marL="596265" indent="-316865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96265" indent="-31686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Favorire l’accesso dei clienti solo tramite appuntamento, consentendo la presenza contemporanea di un numero limitato di clienti in base alla capienza del locale (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vd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 punto successivo). </a:t>
            </a:r>
          </a:p>
          <a:p>
            <a:pPr marL="596265" indent="-316865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96265" indent="-31686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Riorganizzare gli spazi, per quanto possibile in ragione delle condizioni logistiche e strutturali, per assicurare il mantenimento di almeno 1 metro di separazione sia tra le singole postazioni di lavoro, sia tra i clienti (ed eventuali accompagnatori) in attesa. Dove questo non può essere garantito dovrà essere utilizzata la mascherina a protezione delle vie aeree. </a:t>
            </a:r>
          </a:p>
          <a:p>
            <a:pPr marL="596265" indent="-316865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96265" indent="-31686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L’area di lavoro, laddove possibile, può essere delimitata da barriere fisiche adeguate a prevenire il contagio tramite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droplet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96265" indent="-316865"/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Federmobili, Portfol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4811" r="49373" b="83634"/>
          <a:stretch>
            <a:fillRect/>
          </a:stretch>
        </p:blipFill>
        <p:spPr bwMode="auto">
          <a:xfrm>
            <a:off x="10157260" y="126277"/>
            <a:ext cx="1773146" cy="5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260" y="655770"/>
            <a:ext cx="1773146" cy="616828"/>
          </a:xfrm>
          <a:prstGeom prst="rect">
            <a:avLst/>
          </a:prstGeom>
        </p:spPr>
      </p:pic>
      <p:sp>
        <p:nvSpPr>
          <p:cNvPr id="3" name="Rettangolo 4"/>
          <p:cNvSpPr/>
          <p:nvPr/>
        </p:nvSpPr>
        <p:spPr>
          <a:xfrm>
            <a:off x="212725" y="318770"/>
            <a:ext cx="945324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COMMERCIO AL DETTAGLIO di Arredamento</a:t>
            </a: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  <a:sym typeface="+mn-ea"/>
              </a:rPr>
              <a:t>Linee di indirizzo per la riaperura degli UFFICI APERTI AL PUBBLICO</a:t>
            </a:r>
          </a:p>
          <a:p>
            <a:r>
              <a:rPr lang="it-IT" b="1" dirty="0">
                <a:solidFill>
                  <a:srgbClr val="FF0000"/>
                </a:solidFill>
                <a:sym typeface="+mn-ea"/>
              </a:rPr>
              <a:t>approvate dalla Conferenza delle Regioni e delle Provincie autonome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44500" y="1437640"/>
            <a:ext cx="1105662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dirty="0"/>
          </a:p>
          <a:p>
            <a:pPr marL="535940" indent="-22669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	Nelle aree di attesa, mettere a disposizione soluzioni idro-alcoliche per l’igiene delle mani dei clienti, con la raccomandazione di procedere ad una frequente igiene delle mani soprattutto dopo il contatto con riviste e materiale informativo. </a:t>
            </a:r>
          </a:p>
          <a:p>
            <a:pPr marL="535940" indent="-226695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35940" indent="-22669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L’attività di front office per gli uffici ad alto afflusso di clienti esterni può essere svolta esclusivamente nelle postazioni dedicate e dotate di vetri o pareti di protezione.</a:t>
            </a:r>
          </a:p>
          <a:p>
            <a:pPr marL="535940" indent="-22669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535940" indent="-22669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Per le riunioni (con utenti interni o esterni) vengono prioritariamente favorite le modalità a distanza; in alternativa, dovrà essere garantito il rispetto del mantenimento della distanza interpersonale di almeno 1 metro e, in caso sia prevista una durata prolungata, anche l’uso della mascherina. </a:t>
            </a:r>
          </a:p>
          <a:p>
            <a:pPr marL="535940" indent="-226695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535940" indent="-226695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▪ 	Assicurare una adeguata pulizia delle superfici di lavoro prima di servire un nuovo cliente e una adeguata disinfezione delle attrezzature. </a:t>
            </a:r>
          </a:p>
          <a:p>
            <a:endParaRPr lang="it-IT" dirty="0"/>
          </a:p>
        </p:txBody>
      </p:sp>
      <p:pic>
        <p:nvPicPr>
          <p:cNvPr id="5" name="Picture 2" descr="Federmobili, Portfol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4811" r="49373" b="83634"/>
          <a:stretch>
            <a:fillRect/>
          </a:stretch>
        </p:blipFill>
        <p:spPr bwMode="auto">
          <a:xfrm>
            <a:off x="10157260" y="126277"/>
            <a:ext cx="1773146" cy="5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260" y="655770"/>
            <a:ext cx="1773146" cy="616828"/>
          </a:xfrm>
          <a:prstGeom prst="rect">
            <a:avLst/>
          </a:prstGeom>
        </p:spPr>
      </p:pic>
      <p:sp>
        <p:nvSpPr>
          <p:cNvPr id="3" name="Rettangolo 4"/>
          <p:cNvSpPr/>
          <p:nvPr/>
        </p:nvSpPr>
        <p:spPr>
          <a:xfrm>
            <a:off x="212725" y="318770"/>
            <a:ext cx="945324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COMMERCIO AL DETTAGLIO di Arredamento</a:t>
            </a: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i="1" dirty="0">
                <a:solidFill>
                  <a:srgbClr val="FF0000"/>
                </a:solidFill>
                <a:sym typeface="+mn-ea"/>
              </a:rPr>
              <a:t>(segue) </a:t>
            </a:r>
            <a:r>
              <a:rPr lang="it-IT" b="1" dirty="0">
                <a:solidFill>
                  <a:srgbClr val="FF0000"/>
                </a:solidFill>
                <a:sym typeface="+mn-ea"/>
              </a:rPr>
              <a:t>Linee di indirizzo per la riaperura degli UFFICI APERTI AL PUBBLICO</a:t>
            </a:r>
          </a:p>
          <a:p>
            <a:r>
              <a:rPr lang="it-IT" b="1" dirty="0">
                <a:solidFill>
                  <a:srgbClr val="FF0000"/>
                </a:solidFill>
                <a:sym typeface="+mn-ea"/>
              </a:rPr>
              <a:t>approvate dalla Conferenza delle Regioni e delle Provincie autonome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937</Words>
  <Application>Microsoft Macintosh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Mamoli</dc:creator>
  <cp:lastModifiedBy>michele gallucci</cp:lastModifiedBy>
  <cp:revision>15</cp:revision>
  <dcterms:created xsi:type="dcterms:W3CDTF">2020-05-16T12:57:00Z</dcterms:created>
  <dcterms:modified xsi:type="dcterms:W3CDTF">2020-05-18T07:19:43Z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