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6" r:id="rId4"/>
    <p:sldId id="257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3A37-DABB-404D-89E4-AB55DA90682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CB69-D780-435B-B4FF-71B80F47FCC9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gettazione ufficio - progetto ufficio - mobili per uffici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4" y="778578"/>
            <a:ext cx="9109474" cy="45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64465" y="5333365"/>
            <a:ext cx="5085715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sApp Image 2020-05-11 at 18.04.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48" y="1585663"/>
            <a:ext cx="2780908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915" y="4366260"/>
            <a:ext cx="7146925" cy="2485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594" y="591909"/>
            <a:ext cx="11668812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Premesse</a:t>
            </a:r>
            <a:endParaRPr lang="it-IT" b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Picture 2" descr="Federmobili, Portfoli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65842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260" y="695335"/>
            <a:ext cx="1773146" cy="61682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95935" y="1360805"/>
            <a:ext cx="11158855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it-IT" altLang="en-US"/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55955" indent="-631190"/>
            <a:r>
              <a:rPr lang="it-IT" sz="3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	Ferma restando l'osservanza delle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disposizioni di carattere generale adottate a livello nazionale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in materia di:</a:t>
            </a:r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55955" indent="-631190"/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92505" indent="-36385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1.1  misure di p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revenzione igienico sanitarie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 valide per tutta la popolazione</a:t>
            </a:r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92505" indent="-363855"/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92505" indent="-36385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1.2	misure di contenimento del contagio per lo svolgimento in sicurezza delle attività produttive industriali e commerciali previste dal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protocollo condiviso di regolamentazione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per il contrasto e il contenimento della diffusione del virus covid-19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negli ambienti di lavoro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sottoscritto il 24 aprile 2020 fra il Governo e le parti sociali </a:t>
            </a:r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28015" indent="-62801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	si riportano nelle pagine a seguire le disposizioni previste dalle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linee di indirizzo per la riaperura delle attività di commercio al dettaglio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approvate dalla Conferenza delle Regioni e delle Provincie autonome.</a:t>
            </a:r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41985" indent="-631190"/>
            <a:r>
              <a:rPr lang="it-IT" sz="3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2.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	Segnaliamo che è necessario prendere visione anche delle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disposizioni regionali e comunali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emanate sulla base dei quadri normativi di cui allapremessa 1.  In assenza di protocolli e linea guida regionali, trovano applicazione quelli adottati a livello nazionale.</a:t>
            </a:r>
            <a:endParaRPr lang="it-IT" dirty="0">
              <a:solidFill>
                <a:srgbClr val="FF0000"/>
              </a:solidFill>
              <a:sym typeface="+mn-ea"/>
            </a:endParaRPr>
          </a:p>
          <a:p>
            <a:endParaRPr lang="it-IT" altLang="en-US"/>
          </a:p>
          <a:p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8755" y="1661160"/>
            <a:ext cx="1125156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Prevedere regole di accesso, in base alle caratteristiche dei singoli esercizi, in modo da evitare assembramenti e assicurare il mantenimento di almeno 1 metro di separazione tra i clienti.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Garantire un’ampia disponibilità e accessibilità a sistemi per l’igiene delle mani con soluzioni idro-alcoliche, promuovendone l’utilizzo frequente da parte dei clienti e degli operatori.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In caso di vendita di abbigliamento le disposizioni prevedono che dovranno essere messi a disposizione della clientela guanti monouso da utilizzare obbligatoriamente per scegliere in autonomia, toccandola, la merce.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FACOLTATIVO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 Anche se non espressamente previsto per i negozi di arredamento, l’utilizzo di guanti monouso sia  per gli operatori che per i clienti è preferibile. Nel caso in cui il cliente volesse sentire «al tatto» superfici o tessuti consigliamo di fare togliere il guanto e chiedere cortesemente al cliente di igienizzare le mani. Una volta che avrà finito provvederemo ad igienizzare le superfici toccate con un panno e del detergente igienizzante e chiederemo al cliente di tornare ad indossare i guanti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I clienti devono sempre indossare la mascherina, così come i lavoratori in tutte le occasioni di interazione con i clienti.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8755" y="382270"/>
            <a:ext cx="945324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delle attività di COMMERCIO AL DETTAGLIO</a:t>
            </a:r>
            <a:endParaRPr lang="it-IT" b="1" dirty="0">
              <a:solidFill>
                <a:srgbClr val="FF0000"/>
              </a:solidFill>
              <a:sym typeface="+mn-ea"/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Federmobili, Portfoli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65842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260" y="695335"/>
            <a:ext cx="1773146" cy="616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235" y="2072005"/>
            <a:ext cx="1114298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L’addetto alla vendita deve procedere ad una frequente igiene delle mani con soluzioni idro-alcoliche (prima e dopo ogni scambio di documento o interazione avuta con il cliente).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Assicurare la pulizia e la disinfezione quotidiana delle aree comuni.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Favorire il ricambio d’aria negli ambienti interni ed escludere totalmente, per gli impianti di condizionamento, la funzione di ricircolo dell’aria.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La postazione dedicata alla cassa può essere dotata di barriere fisiche (es. schermi); in alternativa il personale deve indossare la mascherina e avere a disposizione gel igienizzante per le mani. In ogni caso, favorire modalità di pagamento elettroniche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Federmobili, Portfoli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2" name="Rettangolo 4"/>
          <p:cNvSpPr/>
          <p:nvPr/>
        </p:nvSpPr>
        <p:spPr>
          <a:xfrm>
            <a:off x="212725" y="318770"/>
            <a:ext cx="9453245" cy="17532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i="1" dirty="0">
                <a:solidFill>
                  <a:srgbClr val="FF0000"/>
                </a:solidFill>
                <a:sym typeface="+mn-ea"/>
              </a:rPr>
              <a:t>(segue) </a:t>
            </a:r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delle attività di COMMERCIO AL DETTAGLIO</a:t>
            </a:r>
            <a:endParaRPr lang="it-IT" b="1" dirty="0">
              <a:solidFill>
                <a:srgbClr val="FF0000"/>
              </a:solidFill>
              <a:sym typeface="+mn-ea"/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045" y="1438275"/>
            <a:ext cx="1129855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Segnaliamo che sarebbe bene osservare anche le presenti indicazioni che si applicano al settore degli uffici, pubblici e privati, degli studi professionali e dei servizi amministrativi che prevedono accesso del pubblico</a:t>
            </a:r>
            <a:r>
              <a:rPr lang="it-IT" dirty="0"/>
              <a:t>. </a:t>
            </a:r>
            <a:endParaRPr lang="it-IT" dirty="0"/>
          </a:p>
          <a:p>
            <a:endParaRPr lang="it-IT" dirty="0"/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Promuovere il contatto con i clienti, laddove possibile, tramite modalità di collegamento a distanza e soluzioni innovative tecnologiche.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Favorire l’accesso dei clienti solo tramite appuntamento, consentendo la presenza contemporanea di un numero limitato di clienti in base alla capienza del locale 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vd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punto successivo).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Riorganizzare gli spazi, per quanto possibile in ragione delle condizioni logistiche e strutturali, per assicurare il mantenimento di almeno 1 metro di separazione sia tra le singole postazioni di lavoro, sia tra i clienti (ed eventuali accompagnatori) in attesa. Dove questo non può essere garantito dovrà essere utilizzata la mascherina a protezione delle vie aeree.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L’area di lavoro, laddove possibile, può essere delimitata da barriere fisiche adeguate a prevenire il contagio tramite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droplet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Federmobili, Portfoli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3" name="Rettangolo 4"/>
          <p:cNvSpPr/>
          <p:nvPr/>
        </p:nvSpPr>
        <p:spPr>
          <a:xfrm>
            <a:off x="212725" y="318770"/>
            <a:ext cx="9453245" cy="1476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degli UFFICI APERTI AL PUBBLICO</a:t>
            </a:r>
            <a:endParaRPr lang="it-IT" b="1" dirty="0">
              <a:solidFill>
                <a:srgbClr val="FF0000"/>
              </a:solidFill>
              <a:sym typeface="+mn-ea"/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4500" y="1437640"/>
            <a:ext cx="1105662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	Nelle aree di attesa, mettere a disposizione soluzioni idro-alcoliche per l’igiene delle mani dei clienti, con la raccomandazione di procedere ad una frequente igiene delle mani soprattutto dopo il contatto con riviste e materiale informativo.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L’attività di front office per gli uffici ad alto afflusso di clienti esterni può essere svolta esclusivamente nelle postazioni dedicate e dotate di vetri o pareti di protezione.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Per le riunioni (con utenti interni o esterni) vengono prioritariamente favorite le modalità a distanza; in alternativa, dovrà essere garantito il rispetto del mantenimento della distanza interpersonale di almeno 1 metro e, in caso sia prevista una durata prolungata, anche l’uso della mascherina.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Assicurare una adeguata pulizia delle superfici di lavoro prima di servire un nuovo cliente e una adeguata disinfezione delle attrezzature.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5" name="Picture 2" descr="Federmobili, Portfoli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3" name="Rettangolo 4"/>
          <p:cNvSpPr/>
          <p:nvPr/>
        </p:nvSpPr>
        <p:spPr>
          <a:xfrm>
            <a:off x="212725" y="318770"/>
            <a:ext cx="9453245" cy="1476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i="1" dirty="0">
                <a:solidFill>
                  <a:srgbClr val="FF0000"/>
                </a:solidFill>
                <a:sym typeface="+mn-ea"/>
              </a:rPr>
              <a:t>(segue) </a:t>
            </a:r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degli UFFICI APERTI AL PUBBLICO</a:t>
            </a:r>
            <a:endParaRPr lang="it-IT" b="1" dirty="0">
              <a:solidFill>
                <a:srgbClr val="FF0000"/>
              </a:solidFill>
              <a:sym typeface="+mn-ea"/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5610</Words>
  <Application>WPS Presentation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/>
      <vt:lpstr>Arial Unicode MS</vt:lpstr>
      <vt:lpstr>Calibri Light</vt:lpstr>
      <vt:lpstr>Calibri</vt:lpstr>
      <vt:lpstr>Segoe Print</vt:lpstr>
      <vt:lpstr>Tema di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Mamoli</dc:creator>
  <cp:lastModifiedBy>gmpan</cp:lastModifiedBy>
  <cp:revision>13</cp:revision>
  <dcterms:created xsi:type="dcterms:W3CDTF">2020-05-16T12:57:00Z</dcterms:created>
  <dcterms:modified xsi:type="dcterms:W3CDTF">2020-05-17T10:13:00Z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